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9" r:id="rId3"/>
    <p:sldId id="267" r:id="rId4"/>
    <p:sldId id="269" r:id="rId5"/>
    <p:sldId id="259" r:id="rId6"/>
    <p:sldId id="275" r:id="rId7"/>
    <p:sldId id="279" r:id="rId8"/>
    <p:sldId id="278" r:id="rId9"/>
    <p:sldId id="292" r:id="rId10"/>
    <p:sldId id="294" r:id="rId11"/>
    <p:sldId id="291" r:id="rId12"/>
    <p:sldId id="293" r:id="rId13"/>
    <p:sldId id="295" r:id="rId14"/>
    <p:sldId id="296" r:id="rId15"/>
    <p:sldId id="297" r:id="rId16"/>
    <p:sldId id="298" r:id="rId17"/>
    <p:sldId id="301" r:id="rId18"/>
    <p:sldId id="300" r:id="rId19"/>
    <p:sldId id="287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9" autoAdjust="0"/>
    <p:restoredTop sz="68979" autoAdjust="0"/>
  </p:normalViewPr>
  <p:slideViewPr>
    <p:cSldViewPr snapToGrid="0">
      <p:cViewPr varScale="1">
        <p:scale>
          <a:sx n="46" d="100"/>
          <a:sy n="46" d="100"/>
        </p:scale>
        <p:origin x="14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AA0638-BFF9-482A-9CF3-6D2B20B8927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B3EBF31-40A0-4BF4-BCE5-994B48DFAF7B}">
      <dgm:prSet/>
      <dgm:spPr/>
      <dgm:t>
        <a:bodyPr/>
        <a:lstStyle/>
        <a:p>
          <a:r>
            <a:rPr lang="nb-NO"/>
            <a:t>Hvordan tilpasser vi det grønne innholdet i den nye kanalen?</a:t>
          </a:r>
          <a:endParaRPr lang="en-US"/>
        </a:p>
      </dgm:t>
    </dgm:pt>
    <dgm:pt modelId="{372BEA22-2D9A-499E-BFDB-0D7E2FAE30AB}" type="parTrans" cxnId="{D4D30738-D5B9-4714-92E4-83D12E2A65F1}">
      <dgm:prSet/>
      <dgm:spPr/>
      <dgm:t>
        <a:bodyPr/>
        <a:lstStyle/>
        <a:p>
          <a:endParaRPr lang="en-US"/>
        </a:p>
      </dgm:t>
    </dgm:pt>
    <dgm:pt modelId="{541FEC9A-FEDC-4302-902F-A957C6BB6CCB}" type="sibTrans" cxnId="{D4D30738-D5B9-4714-92E4-83D12E2A65F1}">
      <dgm:prSet/>
      <dgm:spPr/>
      <dgm:t>
        <a:bodyPr/>
        <a:lstStyle/>
        <a:p>
          <a:endParaRPr lang="en-US"/>
        </a:p>
      </dgm:t>
    </dgm:pt>
    <dgm:pt modelId="{4F343E0F-D476-4185-9279-F1358C0A519D}">
      <dgm:prSet/>
      <dgm:spPr/>
      <dgm:t>
        <a:bodyPr/>
        <a:lstStyle/>
        <a:p>
          <a:r>
            <a:rPr lang="nb-NO"/>
            <a:t>Vi har mange nye kanaler for å nå gule og røde målgrupper- Hvordan organiserer vi denne nye digitale kirkelig virksomhet?</a:t>
          </a:r>
          <a:endParaRPr lang="en-US"/>
        </a:p>
      </dgm:t>
    </dgm:pt>
    <dgm:pt modelId="{791B727D-D2E5-4A90-9494-98C5A4B55613}" type="parTrans" cxnId="{808AEDA7-DA78-402E-AD18-AC863611C4F6}">
      <dgm:prSet/>
      <dgm:spPr/>
      <dgm:t>
        <a:bodyPr/>
        <a:lstStyle/>
        <a:p>
          <a:endParaRPr lang="en-US"/>
        </a:p>
      </dgm:t>
    </dgm:pt>
    <dgm:pt modelId="{A9BB50EA-DE77-47D8-8C71-5B648754ACD1}" type="sibTrans" cxnId="{808AEDA7-DA78-402E-AD18-AC863611C4F6}">
      <dgm:prSet/>
      <dgm:spPr/>
      <dgm:t>
        <a:bodyPr/>
        <a:lstStyle/>
        <a:p>
          <a:endParaRPr lang="en-US"/>
        </a:p>
      </dgm:t>
    </dgm:pt>
    <dgm:pt modelId="{C67CA81A-05BE-4C48-B8D5-28FD921D4D94}" type="pres">
      <dgm:prSet presAssocID="{70AA0638-BFF9-482A-9CF3-6D2B20B892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5944D30-A57B-446B-912B-8034BD10CEAD}" type="pres">
      <dgm:prSet presAssocID="{DB3EBF31-40A0-4BF4-BCE5-994B48DFAF7B}" presName="hierRoot1" presStyleCnt="0"/>
      <dgm:spPr/>
    </dgm:pt>
    <dgm:pt modelId="{0472E66B-C369-4277-8097-5FC842CFDDEB}" type="pres">
      <dgm:prSet presAssocID="{DB3EBF31-40A0-4BF4-BCE5-994B48DFAF7B}" presName="composite" presStyleCnt="0"/>
      <dgm:spPr/>
    </dgm:pt>
    <dgm:pt modelId="{015F27BC-EF22-4EB9-8E73-8DAD2C5CEBDB}" type="pres">
      <dgm:prSet presAssocID="{DB3EBF31-40A0-4BF4-BCE5-994B48DFAF7B}" presName="background" presStyleLbl="node0" presStyleIdx="0" presStyleCnt="2"/>
      <dgm:spPr>
        <a:solidFill>
          <a:schemeClr val="accent6"/>
        </a:solidFill>
      </dgm:spPr>
    </dgm:pt>
    <dgm:pt modelId="{913240B1-A1AB-4408-974D-CD0445741B69}" type="pres">
      <dgm:prSet presAssocID="{DB3EBF31-40A0-4BF4-BCE5-994B48DFAF7B}" presName="text" presStyleLbl="fgAcc0" presStyleIdx="0" presStyleCnt="2">
        <dgm:presLayoutVars>
          <dgm:chPref val="3"/>
        </dgm:presLayoutVars>
      </dgm:prSet>
      <dgm:spPr/>
    </dgm:pt>
    <dgm:pt modelId="{16BACDE1-245F-4ACA-AD00-4D3728A33688}" type="pres">
      <dgm:prSet presAssocID="{DB3EBF31-40A0-4BF4-BCE5-994B48DFAF7B}" presName="hierChild2" presStyleCnt="0"/>
      <dgm:spPr/>
    </dgm:pt>
    <dgm:pt modelId="{17D290AB-109F-48AB-99FB-F495DFA9C052}" type="pres">
      <dgm:prSet presAssocID="{4F343E0F-D476-4185-9279-F1358C0A519D}" presName="hierRoot1" presStyleCnt="0"/>
      <dgm:spPr/>
    </dgm:pt>
    <dgm:pt modelId="{24454E10-D209-44B8-A6A1-FDB0E4EAF65B}" type="pres">
      <dgm:prSet presAssocID="{4F343E0F-D476-4185-9279-F1358C0A519D}" presName="composite" presStyleCnt="0"/>
      <dgm:spPr/>
    </dgm:pt>
    <dgm:pt modelId="{703BCE3D-3287-44EB-B8C4-CA14C0D9B8B5}" type="pres">
      <dgm:prSet presAssocID="{4F343E0F-D476-4185-9279-F1358C0A519D}" presName="background" presStyleLbl="node0" presStyleIdx="1" presStyleCnt="2"/>
      <dgm:spPr>
        <a:solidFill>
          <a:schemeClr val="accent2"/>
        </a:solidFill>
      </dgm:spPr>
    </dgm:pt>
    <dgm:pt modelId="{89A8D852-2945-44CA-8B60-F1CAF9250325}" type="pres">
      <dgm:prSet presAssocID="{4F343E0F-D476-4185-9279-F1358C0A519D}" presName="text" presStyleLbl="fgAcc0" presStyleIdx="1" presStyleCnt="2">
        <dgm:presLayoutVars>
          <dgm:chPref val="3"/>
        </dgm:presLayoutVars>
      </dgm:prSet>
      <dgm:spPr/>
    </dgm:pt>
    <dgm:pt modelId="{9D22751F-EEA1-4282-B2DD-5B160C7DC554}" type="pres">
      <dgm:prSet presAssocID="{4F343E0F-D476-4185-9279-F1358C0A519D}" presName="hierChild2" presStyleCnt="0"/>
      <dgm:spPr/>
    </dgm:pt>
  </dgm:ptLst>
  <dgm:cxnLst>
    <dgm:cxn modelId="{959F221F-2389-4BB9-A7DE-6F6C4C58210C}" type="presOf" srcId="{70AA0638-BFF9-482A-9CF3-6D2B20B89274}" destId="{C67CA81A-05BE-4C48-B8D5-28FD921D4D94}" srcOrd="0" destOrd="0" presId="urn:microsoft.com/office/officeart/2005/8/layout/hierarchy1"/>
    <dgm:cxn modelId="{D4D30738-D5B9-4714-92E4-83D12E2A65F1}" srcId="{70AA0638-BFF9-482A-9CF3-6D2B20B89274}" destId="{DB3EBF31-40A0-4BF4-BCE5-994B48DFAF7B}" srcOrd="0" destOrd="0" parTransId="{372BEA22-2D9A-499E-BFDB-0D7E2FAE30AB}" sibTransId="{541FEC9A-FEDC-4302-902F-A957C6BB6CCB}"/>
    <dgm:cxn modelId="{A92A5147-12AA-4B18-ACED-371D6BE70FCB}" type="presOf" srcId="{4F343E0F-D476-4185-9279-F1358C0A519D}" destId="{89A8D852-2945-44CA-8B60-F1CAF9250325}" srcOrd="0" destOrd="0" presId="urn:microsoft.com/office/officeart/2005/8/layout/hierarchy1"/>
    <dgm:cxn modelId="{808AEDA7-DA78-402E-AD18-AC863611C4F6}" srcId="{70AA0638-BFF9-482A-9CF3-6D2B20B89274}" destId="{4F343E0F-D476-4185-9279-F1358C0A519D}" srcOrd="1" destOrd="0" parTransId="{791B727D-D2E5-4A90-9494-98C5A4B55613}" sibTransId="{A9BB50EA-DE77-47D8-8C71-5B648754ACD1}"/>
    <dgm:cxn modelId="{FD4F95E5-814F-4A72-9D66-C54AE6C08E36}" type="presOf" srcId="{DB3EBF31-40A0-4BF4-BCE5-994B48DFAF7B}" destId="{913240B1-A1AB-4408-974D-CD0445741B69}" srcOrd="0" destOrd="0" presId="urn:microsoft.com/office/officeart/2005/8/layout/hierarchy1"/>
    <dgm:cxn modelId="{8D38C338-EA59-4FF0-AC38-35794024E4EF}" type="presParOf" srcId="{C67CA81A-05BE-4C48-B8D5-28FD921D4D94}" destId="{55944D30-A57B-446B-912B-8034BD10CEAD}" srcOrd="0" destOrd="0" presId="urn:microsoft.com/office/officeart/2005/8/layout/hierarchy1"/>
    <dgm:cxn modelId="{6B07657C-ABFB-40F9-AD3C-698AD46821BB}" type="presParOf" srcId="{55944D30-A57B-446B-912B-8034BD10CEAD}" destId="{0472E66B-C369-4277-8097-5FC842CFDDEB}" srcOrd="0" destOrd="0" presId="urn:microsoft.com/office/officeart/2005/8/layout/hierarchy1"/>
    <dgm:cxn modelId="{16492E2E-49A4-469C-8BDC-AF68FF41F982}" type="presParOf" srcId="{0472E66B-C369-4277-8097-5FC842CFDDEB}" destId="{015F27BC-EF22-4EB9-8E73-8DAD2C5CEBDB}" srcOrd="0" destOrd="0" presId="urn:microsoft.com/office/officeart/2005/8/layout/hierarchy1"/>
    <dgm:cxn modelId="{0477AA22-0E3E-47E8-9984-D4F35B1451F4}" type="presParOf" srcId="{0472E66B-C369-4277-8097-5FC842CFDDEB}" destId="{913240B1-A1AB-4408-974D-CD0445741B69}" srcOrd="1" destOrd="0" presId="urn:microsoft.com/office/officeart/2005/8/layout/hierarchy1"/>
    <dgm:cxn modelId="{108745A1-F830-40A1-99D8-0CD6028EAE47}" type="presParOf" srcId="{55944D30-A57B-446B-912B-8034BD10CEAD}" destId="{16BACDE1-245F-4ACA-AD00-4D3728A33688}" srcOrd="1" destOrd="0" presId="urn:microsoft.com/office/officeart/2005/8/layout/hierarchy1"/>
    <dgm:cxn modelId="{A8DC7BA9-ACBC-40FA-9DAB-F0B3A758AE9C}" type="presParOf" srcId="{C67CA81A-05BE-4C48-B8D5-28FD921D4D94}" destId="{17D290AB-109F-48AB-99FB-F495DFA9C052}" srcOrd="1" destOrd="0" presId="urn:microsoft.com/office/officeart/2005/8/layout/hierarchy1"/>
    <dgm:cxn modelId="{2027B748-B2C8-4AB0-B48E-47C5257A83E6}" type="presParOf" srcId="{17D290AB-109F-48AB-99FB-F495DFA9C052}" destId="{24454E10-D209-44B8-A6A1-FDB0E4EAF65B}" srcOrd="0" destOrd="0" presId="urn:microsoft.com/office/officeart/2005/8/layout/hierarchy1"/>
    <dgm:cxn modelId="{5D527B6E-3647-4B52-BDA2-898407A185DF}" type="presParOf" srcId="{24454E10-D209-44B8-A6A1-FDB0E4EAF65B}" destId="{703BCE3D-3287-44EB-B8C4-CA14C0D9B8B5}" srcOrd="0" destOrd="0" presId="urn:microsoft.com/office/officeart/2005/8/layout/hierarchy1"/>
    <dgm:cxn modelId="{3B50C082-827E-49FE-9A4D-CBF19213A03F}" type="presParOf" srcId="{24454E10-D209-44B8-A6A1-FDB0E4EAF65B}" destId="{89A8D852-2945-44CA-8B60-F1CAF9250325}" srcOrd="1" destOrd="0" presId="urn:microsoft.com/office/officeart/2005/8/layout/hierarchy1"/>
    <dgm:cxn modelId="{F98CB73D-23FA-4059-B51B-FC70F2A2923D}" type="presParOf" srcId="{17D290AB-109F-48AB-99FB-F495DFA9C052}" destId="{9D22751F-EEA1-4282-B2DD-5B160C7DC55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F27BC-EF22-4EB9-8E73-8DAD2C5CEBDB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240B1-A1AB-4408-974D-CD0445741B69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Hvordan tilpasser vi det grønne innholdet i den nye kanalen?</a:t>
          </a:r>
          <a:endParaRPr lang="en-US" sz="2700" kern="1200"/>
        </a:p>
      </dsp:txBody>
      <dsp:txXfrm>
        <a:off x="678914" y="525899"/>
        <a:ext cx="4067491" cy="2525499"/>
      </dsp:txXfrm>
    </dsp:sp>
    <dsp:sp modelId="{703BCE3D-3287-44EB-B8C4-CA14C0D9B8B5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8D852-2945-44CA-8B60-F1CAF9250325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Vi har mange nye kanaler for å nå gule og røde målgrupper- Hvordan organiserer vi denne nye digitale kirkelig virksomhet?</a:t>
          </a:r>
          <a:endParaRPr lang="en-US" sz="2700" kern="1200"/>
        </a:p>
      </dsp:txBody>
      <dsp:txXfrm>
        <a:off x="5842357" y="525899"/>
        <a:ext cx="4067491" cy="2525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0C8C7-2FD7-40FA-AAC8-83C969C37AD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4CE9D-AAE1-488A-B680-01A0D482DD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537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Jeg skal kun gi noen raske refleksjoner knyttet til innhold i digital kirke.</a:t>
            </a:r>
          </a:p>
          <a:p>
            <a:r>
              <a:rPr lang="nb-NO" sz="2000" dirty="0"/>
              <a:t>Innholdet i digital kirke utfordrer oss fordi kanalene har andre rammer og en annen dynamikk enn den vi kjenner fra våre vanlige formidlingsarenaer. </a:t>
            </a:r>
          </a:p>
          <a:p>
            <a:r>
              <a:rPr lang="nb-NO" sz="2000" dirty="0"/>
              <a:t>Vi forstår ikke helt hvordan algoritmene og det tekniske fungerer, </a:t>
            </a:r>
          </a:p>
          <a:p>
            <a:r>
              <a:rPr lang="nb-NO" sz="2000" dirty="0"/>
              <a:t>vi skal lage innhold for andre som ikke tenker som oss, </a:t>
            </a:r>
          </a:p>
          <a:p>
            <a:r>
              <a:rPr lang="nb-NO" sz="2000" dirty="0"/>
              <a:t>vi skal tilpasse oss språk og utforming som står</a:t>
            </a:r>
            <a:r>
              <a:rPr lang="nb-NO" sz="2000" baseline="0" dirty="0"/>
              <a:t> litt fjernt fra de </a:t>
            </a:r>
            <a:r>
              <a:rPr lang="nb-NO" sz="2000" dirty="0"/>
              <a:t>lange tradisjonene vi bygger på i de kirkelige handlingene</a:t>
            </a:r>
            <a:r>
              <a:rPr lang="nb-NO" sz="2000" baseline="0" dirty="0"/>
              <a:t> der vi har mange ben å fordele vekten på, musikken, liturgien, rommet og utsmykningen der, og ikke minst det som oppstår av assosiasjoner i den enkelte som går inn i et kirkerom. Som digital kirke står vi mer nakne, uten alle støttene. Vi må være rett på, rett til kjernen. </a:t>
            </a:r>
          </a:p>
          <a:p>
            <a:r>
              <a:rPr lang="nb-NO" sz="2000" baseline="0" dirty="0"/>
              <a:t>Vi kan også tenke at vi er mer frie, at vi er fri fra hindre som kan oppstå i et kirkerom.</a:t>
            </a:r>
            <a:endParaRPr lang="nb-NO" sz="20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493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Etter å ha jobbet med digital kirke i Søndre Borgesyssel prosti både før og under Corona pandemien oppfatter jeg at det er to viktige spørsmål vi må lande som kirke. </a:t>
            </a:r>
          </a:p>
          <a:p>
            <a:r>
              <a:rPr lang="nb-NO" sz="2000" dirty="0"/>
              <a:t>Innholdet- som jeg sa noe om.</a:t>
            </a:r>
          </a:p>
          <a:p>
            <a:r>
              <a:rPr lang="nb-NO" sz="2000" dirty="0"/>
              <a:t>Organiseringen av kirkelige virksomhet på</a:t>
            </a:r>
            <a:r>
              <a:rPr lang="nb-NO" sz="2000" baseline="0" dirty="0"/>
              <a:t> digitale flater, som Asbjørn skal si mer om. </a:t>
            </a:r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570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Digitale kanaler gir oss mulighet til å jobbe strategisk på en ny måte; </a:t>
            </a:r>
          </a:p>
          <a:p>
            <a:r>
              <a:rPr lang="nb-NO" dirty="0" err="1"/>
              <a:t>målrette</a:t>
            </a:r>
            <a:r>
              <a:rPr lang="nb-NO" dirty="0"/>
              <a:t> innhold, </a:t>
            </a:r>
          </a:p>
          <a:p>
            <a:r>
              <a:rPr lang="nb-NO" dirty="0"/>
              <a:t>teste ut hva som fungerer</a:t>
            </a:r>
            <a:r>
              <a:rPr lang="nb-NO" baseline="0" dirty="0"/>
              <a:t> ettersom vi kan </a:t>
            </a:r>
            <a:r>
              <a:rPr lang="nb-NO" dirty="0"/>
              <a:t>måle respons og rekkevidde, </a:t>
            </a:r>
          </a:p>
          <a:p>
            <a:r>
              <a:rPr lang="nb-NO" dirty="0"/>
              <a:t>få umiddelbare kommentarer, </a:t>
            </a:r>
          </a:p>
          <a:p>
            <a:r>
              <a:rPr lang="nb-NO" dirty="0"/>
              <a:t>synergi med andre arenaer- </a:t>
            </a:r>
          </a:p>
          <a:p>
            <a:r>
              <a:rPr lang="nb-NO" dirty="0"/>
              <a:t>samspill i staben på nye måter.  I Sarpsborg erfarte vi at dette arbeidet samlet oss mer som kirke i vår by/kommune.</a:t>
            </a:r>
            <a:r>
              <a:rPr lang="nb-NO" baseline="0" dirty="0"/>
              <a:t> En </a:t>
            </a:r>
            <a:r>
              <a:rPr lang="nb-NO" baseline="0" dirty="0" err="1"/>
              <a:t>synergeieffekt</a:t>
            </a:r>
            <a:r>
              <a:rPr lang="nb-NO" baseline="0" dirty="0"/>
              <a:t> som var svært gledelig!</a:t>
            </a:r>
          </a:p>
          <a:p>
            <a:r>
              <a:rPr lang="nb-NO" baseline="0" dirty="0"/>
              <a:t>(Opererte med høy tillit, alle som vil kan være med, opprettet gruppe på </a:t>
            </a:r>
            <a:r>
              <a:rPr lang="nb-NO" baseline="0" dirty="0" err="1"/>
              <a:t>facebook</a:t>
            </a:r>
            <a:r>
              <a:rPr lang="nb-NO" baseline="0" dirty="0"/>
              <a:t> der alle kunne teste ideer og få respons internt i organisasjonen. Når gjør vi det ellers? Utviklet seg en fin oppmuntringskultur)</a:t>
            </a:r>
            <a:endParaRPr lang="nb-NO" dirty="0"/>
          </a:p>
          <a:p>
            <a:endParaRPr lang="nb-NO" dirty="0"/>
          </a:p>
          <a:p>
            <a:r>
              <a:rPr lang="nb-NO" dirty="0"/>
              <a:t>Dette</a:t>
            </a:r>
            <a:r>
              <a:rPr lang="nb-NO" baseline="0" dirty="0"/>
              <a:t> fordrer at vi arbeider systematisk, bevisst, med disiplin og utholdenhet.</a:t>
            </a:r>
          </a:p>
          <a:p>
            <a:r>
              <a:rPr lang="nb-NO" baseline="0" dirty="0"/>
              <a:t>Det er ikke nytt for kirken! Men dette er et nytt område, og det gir oss nye muligheter.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86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Vi må ta oss tid til å bruke dette strategisk. Digital kirke handler ikke bare om en ny kanal for gammelt innhold, men også nytt innhold til nye målgrupper vi ikke så ofte møter. Vi</a:t>
            </a:r>
            <a:r>
              <a:rPr lang="nb-NO" sz="2000" baseline="0" dirty="0"/>
              <a:t> må tenke at det som skjer på nettet har en verdi i seg selv, og er en helhetlig handling i seg selv, og skal ikke bare føre til at flere kommer til gudstjeneste. Men det vil vi jo også! </a:t>
            </a:r>
          </a:p>
          <a:p>
            <a:r>
              <a:rPr lang="nb-NO" sz="2000" baseline="0" dirty="0"/>
              <a:t>Det konkrete målet kan for eksempel være at flere skal følge kirken på sosiale medier.</a:t>
            </a:r>
          </a:p>
          <a:p>
            <a:r>
              <a:rPr lang="nb-NO" sz="2000" baseline="0" dirty="0"/>
              <a:t>Eller at flere skal synge </a:t>
            </a:r>
            <a:r>
              <a:rPr lang="nb-NO" sz="2000" baseline="0" dirty="0" err="1"/>
              <a:t>nattasang</a:t>
            </a:r>
            <a:r>
              <a:rPr lang="nb-NO" sz="2000" baseline="0" dirty="0"/>
              <a:t> for barnet sitt.</a:t>
            </a:r>
          </a:p>
          <a:p>
            <a:r>
              <a:rPr lang="nb-NO" sz="2000" baseline="0" dirty="0"/>
              <a:t>Eller at flere skal tenne lys i et vindu.</a:t>
            </a:r>
          </a:p>
          <a:p>
            <a:r>
              <a:rPr lang="nb-NO" sz="2000" dirty="0"/>
              <a:t>Eventuelt forsterke møtene vi har fysisk.</a:t>
            </a:r>
          </a:p>
          <a:p>
            <a:r>
              <a:rPr lang="nb-NO" sz="2000" dirty="0"/>
              <a:t>Verdiene vi</a:t>
            </a:r>
            <a:r>
              <a:rPr lang="nb-NO" sz="2000" baseline="0" dirty="0"/>
              <a:t> vil gi kan være håp, fellesskap, trøst, solidaritet osv. </a:t>
            </a:r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0773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I prosjektet #</a:t>
            </a:r>
            <a:r>
              <a:rPr lang="nb-NO" sz="2000" dirty="0" err="1"/>
              <a:t>øktoppslutning</a:t>
            </a:r>
            <a:r>
              <a:rPr lang="nb-NO" sz="2000" dirty="0"/>
              <a:t> har Astrid Valen Utvik guidet oss gjennom denne strategiske prosessen- vi har fått verktøy for å forstå hvordan man kan bruke innhold i sosiale medier for å nå ulike mål, hvordan verdiene våre kommer til syne bevisst og ubevisst i det vi poster. Her er et eksempel fra et fellesråd i Borg.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70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Her er et</a:t>
            </a:r>
            <a:r>
              <a:rPr lang="nb-NO" sz="2000" baseline="0" dirty="0"/>
              <a:t> annet eksempel på hvordan man kan arbeide bevisst med strategi for digital kirke. </a:t>
            </a:r>
          </a:p>
          <a:p>
            <a:r>
              <a:rPr lang="nb-NO" sz="2000" dirty="0"/>
              <a:t>Verdiene må og skal få konsekvenser for hvordan innholdet i vår digitale kirke ser ut. </a:t>
            </a:r>
          </a:p>
          <a:p>
            <a:r>
              <a:rPr lang="nb-NO" sz="2000" dirty="0"/>
              <a:t>Lederskap er viktig for å motivere, engasjere og justere retning. Når vi har arbeidet frem verdier</a:t>
            </a:r>
            <a:r>
              <a:rPr lang="nb-NO" sz="2000" baseline="0" dirty="0"/>
              <a:t> og mål vi ønsker å legge vekt på, er ledelsen også tydeligere og enklere. </a:t>
            </a:r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308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Digital kirke gir oss nye muligheter til å bruke det vi allerede vet og bruker aktivt i menneskemøter i kirken. </a:t>
            </a:r>
          </a:p>
          <a:p>
            <a:r>
              <a:rPr lang="nb-NO" sz="2000" dirty="0"/>
              <a:t>Men</a:t>
            </a:r>
            <a:r>
              <a:rPr lang="nb-NO" sz="2000" baseline="0" dirty="0"/>
              <a:t> det vi mangler på nett er lukt og smak og det taktile, berøringen. Derfor må vi tenke litt annerledes når vi arbeider digitalt. </a:t>
            </a:r>
            <a:endParaRPr lang="nb-NO" sz="2000" dirty="0"/>
          </a:p>
          <a:p>
            <a:r>
              <a:rPr lang="nb-NO" sz="2000" dirty="0"/>
              <a:t>Bilder, video, farger, motiver, tekst kan brukes digitalt for</a:t>
            </a:r>
            <a:r>
              <a:rPr lang="nb-NO" sz="2000" baseline="0" dirty="0"/>
              <a:t> å berøre og bevege også når vi kun kan henvende oss via syn og hørsel</a:t>
            </a:r>
            <a:r>
              <a:rPr lang="nb-NO" sz="2000" dirty="0"/>
              <a:t>. </a:t>
            </a:r>
          </a:p>
          <a:p>
            <a:r>
              <a:rPr lang="nb-NO" sz="2000" dirty="0"/>
              <a:t>Da må vi være bevisst på hva som kjennetegner godt innhold- noen kan dette og har jobbet lenge med det. Vi i kirka behøver ikke begynne på nytt.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8121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Dette er Astrid Valen Utviks ti tips for å lage godt innhold til digital kirke- </a:t>
            </a:r>
          </a:p>
          <a:p>
            <a:r>
              <a:rPr lang="nb-NO" sz="2000" dirty="0"/>
              <a:t>vi i kirka er veldig gode på halvparten av tipsene- </a:t>
            </a:r>
          </a:p>
          <a:p>
            <a:r>
              <a:rPr lang="nb-NO" sz="2000" dirty="0"/>
              <a:t>må jobbe bevisst som ledere for at ansatte skal ta i bruk tips som </a:t>
            </a:r>
            <a:r>
              <a:rPr lang="nb-NO" sz="2000" b="1" dirty="0"/>
              <a:t>å overraske, tenke nytt og utradisjonelt, våge å være annerledes</a:t>
            </a:r>
            <a:r>
              <a:rPr lang="nb-NO" sz="2000" dirty="0"/>
              <a:t>? </a:t>
            </a:r>
          </a:p>
          <a:p>
            <a:r>
              <a:rPr lang="nb-NO" sz="2000" dirty="0"/>
              <a:t>Viktig lederfunksjon! </a:t>
            </a:r>
          </a:p>
          <a:p>
            <a:r>
              <a:rPr lang="nb-NO" sz="2000" dirty="0"/>
              <a:t>Dette skjer ikke av seg selv- men er kulturavhengig. Nå skal jeg vise noen eksempler fra menighetene i Borg det siste halvåret.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96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Jeg håper at jeg med dette har vist noen eksempler på hvilke muligheter kirka ha om vi tar oppgaven med å produsere godt innhold digitalt. Dette skaper også lederutfordringer lokalt som vi sammen må adressere. Da setter jeg over til Asbjørn!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4CE9D-AAE1-488A-B680-01A0D482DD3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83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4A59E0-1288-4DE3-906B-6F1FBD2E7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6ED3ABE-A882-4CAC-A7F7-20CEEE104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BF43E2-7E64-4504-9292-6DD11C35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86AAE45-BDC7-432A-9021-1DED7B6C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6068BA-4749-45A2-963D-094607B3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804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3C7E83-6BEF-4F21-9709-80EC3EAE8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6A09871-F85B-4F5C-9A6B-B8DFA4A6E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450F11-F1BF-40E2-8750-57B57C13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2D122A-BD6E-41AC-82F5-9420B517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C52FC3-F08B-4328-9227-A3B64DCBC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04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CBF67F8-37FC-4B2F-ACF9-93E798441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65C844D-0D92-44A6-ABB2-D9C7DAAF5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F262E9-5C54-43F4-9E4F-8836FC61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4602D9-C047-41D7-8F20-6816412B0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E5AB82-7A68-49D3-801E-E9E275CA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905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9A0688-EA95-4E5B-9164-1F81F0F0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4F5AA1-9BA1-4354-A966-966B1516A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B83AEA-6A47-41EA-B899-ED0CC44C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7D2289-151D-4440-A43D-55A20D98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5D6C15-1012-4039-9D58-9DBEF2E2B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D13D2B-2601-4771-828B-07DB9C14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DE07892-2034-4A82-A651-A96FB46AF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B897D8-8542-4687-BC1D-23EA93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C4B16AB-47F1-47CC-8499-68F6A39C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81C550-A9F1-4D61-B806-D2B4DCD3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615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80D5F4-D611-4EB4-87BB-70803120D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44FDC5-1484-4969-9633-FA5BEDE50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A210612-9EB4-4B13-A8D6-9DEBFC00C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A4FC538-390E-49D7-AEF8-BDBE7EBC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510B635-57C7-40B2-AA79-B1444840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2657DF1-ED9A-4B6B-8FEF-BF35FF58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082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5E53C0-7799-4471-98E8-7819A928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25638F8-BCA3-4018-9374-AD3545261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26E6F5C-5E4D-4AF2-A4EC-C43EFE104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58FFC91-151D-46EE-80F2-C3FDE58B0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03E4E50-4B73-4623-B687-065A87D9F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521BA83-4071-4BCB-85B8-A6B6A0DE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965F545-0116-4B7D-949D-BD0B7D9A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F1DCFA4-AC8C-4386-87D6-232EB9BB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622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CA799E-8560-44DB-83C8-9FC05A55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3B94F7-6F4D-408F-8FC4-074BD43FB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48AD3FA-457F-4C99-B53C-AB2D9E77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5E026E-406E-4DBF-BB99-A7417F57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448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0CD1A64-0138-40E8-9E9B-DA1DED27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A44F23A-03F4-4F4B-A2F8-75EA0D0E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283DF9-3898-46E1-90D5-429DC86F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839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44C60B-1E9F-4A39-A8CE-71A5A9B6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D2D789-64D2-4878-9190-F4DB98AC7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1CAC14-A149-4B2D-9F64-100C8172F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D0D22EC-06C9-4F3A-BCC2-BE6D36BDF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8F2F087-5BAD-407C-AE1D-635E393F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ED261A0-200F-4AA8-B0EE-D11D3673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93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2F8727-861D-41CA-92A5-1D0495E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BCAA776-40CC-4BB2-8B69-308450EA6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C6B86F-4A2D-42EA-B4EA-A323DDAD2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F384EA-55EE-409D-88FE-D7CCFF45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2D243B-1270-438C-8385-D3F74DE4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6EFB1ED-0A14-4793-B829-9D487D65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09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E09F9A4-59A2-4D3C-801E-A8CFE491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5873956-BE21-462A-BEAA-40B809284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0290F4-9CA3-4A8B-82E2-7A63356F6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630E-262D-434B-88AC-32BFE800463A}" type="datetimeFigureOut">
              <a:rPr lang="nb-NO" smtClean="0"/>
              <a:t>20.11.2020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1BDC83-E5EE-4555-97BB-60E5F0CE0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715243-9CAC-4C90-AEF1-D7F06EF8A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DA692-831B-4327-B5D4-CC1923FE23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37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969DFA1-F073-4338-9E0C-B1EFBF08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Innhold i digital kirke</a:t>
            </a:r>
          </a:p>
        </p:txBody>
      </p:sp>
      <p:sp>
        <p:nvSpPr>
          <p:cNvPr id="171" name="Freeform: Shape 15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lassholder for innhold 9" descr="Et bilde som inneholder innendørs, person, piano, bygning&#10;&#10;Automatisk generert beskrivelse">
            <a:extLst>
              <a:ext uri="{FF2B5EF4-FFF2-40B4-BE49-F238E27FC236}">
                <a16:creationId xmlns:a16="http://schemas.microsoft.com/office/drawing/2014/main" id="{EFED0A4F-EFEB-4633-AA67-24908191B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r="-1" b="14772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5" name="Bilde 14" descr="Et bilde som inneholder person, innendørs, bærbar PC, mann&#10;&#10;Automatisk generert beskrivelse">
            <a:extLst>
              <a:ext uri="{FF2B5EF4-FFF2-40B4-BE49-F238E27FC236}">
                <a16:creationId xmlns:a16="http://schemas.microsoft.com/office/drawing/2014/main" id="{2ED83BD0-5490-41BA-928C-1FE98EA294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432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55" name="Oval 15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Bilde 18" descr="Et bilde som inneholder innendørs, bord, kjøkken, tre&#10;&#10;Automatisk generert beskrivelse">
            <a:extLst>
              <a:ext uri="{FF2B5EF4-FFF2-40B4-BE49-F238E27FC236}">
                <a16:creationId xmlns:a16="http://schemas.microsoft.com/office/drawing/2014/main" id="{C9EF1EE7-AA2E-4069-AD6F-2A15A05D6A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02" r="3" b="9501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Bilde 16" descr="Et bilde som inneholder mat, bord, forskjellig, flere&#10;&#10;Automatisk generert beskrivelse">
            <a:extLst>
              <a:ext uri="{FF2B5EF4-FFF2-40B4-BE49-F238E27FC236}">
                <a16:creationId xmlns:a16="http://schemas.microsoft.com/office/drawing/2014/main" id="{DEE46F49-11D6-4B91-8A7D-1DC72A4260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6" r="1" b="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F00BCB1E-BC21-47CC-8E84-D59EC69127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52" r="33947" b="-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8597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E8692F-0CE7-4933-B194-405A478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967"/>
            <a:ext cx="10515600" cy="1325563"/>
          </a:xfrm>
        </p:spPr>
        <p:txBody>
          <a:bodyPr/>
          <a:lstStyle/>
          <a:p>
            <a:r>
              <a:rPr lang="nb-NO" dirty="0"/>
              <a:t>Overrasker</a:t>
            </a:r>
            <a:br>
              <a:rPr lang="nb-NO" dirty="0"/>
            </a:b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2C3E9CFB-4035-4C99-BBC0-3512F4AAE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60" t="25227" r="50016" b="21272"/>
          <a:stretch/>
        </p:blipFill>
        <p:spPr>
          <a:xfrm>
            <a:off x="2898712" y="-987081"/>
            <a:ext cx="5812972" cy="488328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34CC99A-A200-4CDA-BED0-4BFAD81B6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94" t="29932" r="21173" b="7963"/>
          <a:stretch/>
        </p:blipFill>
        <p:spPr>
          <a:xfrm>
            <a:off x="0" y="2950696"/>
            <a:ext cx="3817662" cy="39073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C4BB16B-1827-4BD7-BF8C-669D7CD69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30" t="34150" r="15433" b="3129"/>
          <a:stretch/>
        </p:blipFill>
        <p:spPr>
          <a:xfrm>
            <a:off x="3712144" y="2676537"/>
            <a:ext cx="4662196" cy="418146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699956F-EAE7-472C-898D-12868A9DD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89" t="22842" r="24924" b="25281"/>
          <a:stretch/>
        </p:blipFill>
        <p:spPr>
          <a:xfrm>
            <a:off x="7747523" y="2902247"/>
            <a:ext cx="4348216" cy="431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E1FE17-3BBD-4A67-86C7-FB3D5587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7" y="1097599"/>
            <a:ext cx="10515600" cy="1325563"/>
          </a:xfrm>
        </p:spPr>
        <p:txBody>
          <a:bodyPr/>
          <a:lstStyle/>
          <a:p>
            <a:r>
              <a:rPr lang="nb-NO" dirty="0"/>
              <a:t>Menneskene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AC18140-6789-46AF-9330-C2CF9812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5"/>
          <a:stretch/>
        </p:blipFill>
        <p:spPr>
          <a:xfrm>
            <a:off x="0" y="3247053"/>
            <a:ext cx="8238931" cy="4015966"/>
          </a:xfrm>
          <a:prstGeom prst="rect">
            <a:avLst/>
          </a:prstGeom>
        </p:spPr>
      </p:pic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470D39D-47AD-4DC1-8E3F-186535338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107" t="58829" b="2654"/>
          <a:stretch/>
        </p:blipFill>
        <p:spPr>
          <a:xfrm>
            <a:off x="6096000" y="3952128"/>
            <a:ext cx="9368539" cy="286326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4B5E6FD-BE99-42C6-9686-66DBDCD34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57" t="30748" r="3189" b="10476"/>
          <a:stretch/>
        </p:blipFill>
        <p:spPr>
          <a:xfrm>
            <a:off x="4292082" y="167619"/>
            <a:ext cx="6652725" cy="357905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3C09CB5-9051-4216-8F5A-E355FFCFB2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18" t="21633" r="25689" b="15783"/>
          <a:stretch/>
        </p:blipFill>
        <p:spPr>
          <a:xfrm>
            <a:off x="9293288" y="2628620"/>
            <a:ext cx="3461657" cy="42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77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18FF6E-0B4D-4A05-8C2F-1BAE9E55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Dialog- lytt og lær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B899A2A2-A3C9-4DE3-977B-5EEE5D6E7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894" t="32237" r="10719" b="28951"/>
          <a:stretch/>
        </p:blipFill>
        <p:spPr>
          <a:xfrm>
            <a:off x="0" y="2388722"/>
            <a:ext cx="4230075" cy="208055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Bilde 5" descr="Et bilde som inneholder utendørs, skilt, sitter, lys&#10;&#10;Automatisk generert beskrivelse">
            <a:extLst>
              <a:ext uri="{FF2B5EF4-FFF2-40B4-BE49-F238E27FC236}">
                <a16:creationId xmlns:a16="http://schemas.microsoft.com/office/drawing/2014/main" id="{AA40568F-92BE-4589-AA8F-1B6B9E001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30" y="0"/>
            <a:ext cx="3168763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59E0803-56DB-4337-A130-1BEF95A70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36" t="25714" r="23240" b="4354"/>
          <a:stretch/>
        </p:blipFill>
        <p:spPr>
          <a:xfrm>
            <a:off x="3785340" y="1696941"/>
            <a:ext cx="4721290" cy="47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4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2225AE-8AE6-4117-967C-99C8E10B7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Ekte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7C7AF53-243A-43B2-957C-B9624C020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518" y="1380397"/>
            <a:ext cx="6467986" cy="363824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B1CEB5F-0FD8-43F3-904A-C479AD92B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62" t="36551" r="9542" b="7619"/>
          <a:stretch/>
        </p:blipFill>
        <p:spPr>
          <a:xfrm>
            <a:off x="4047930" y="2793531"/>
            <a:ext cx="4096139" cy="3828824"/>
          </a:xfrm>
          <a:prstGeom prst="rect">
            <a:avLst/>
          </a:prstGeom>
        </p:spPr>
      </p:pic>
      <p:pic>
        <p:nvPicPr>
          <p:cNvPr id="7" name="Plassholder for innhold 5">
            <a:extLst>
              <a:ext uri="{FF2B5EF4-FFF2-40B4-BE49-F238E27FC236}">
                <a16:creationId xmlns:a16="http://schemas.microsoft.com/office/drawing/2014/main" id="{A9E5D59E-53D9-424B-ADC6-FE534CF7C4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29" t="22527" r="23604" b="2625"/>
          <a:stretch/>
        </p:blipFill>
        <p:spPr>
          <a:xfrm>
            <a:off x="8144069" y="139344"/>
            <a:ext cx="4059364" cy="55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5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4E9D77-0EEA-4AF5-99C5-5F4E60C8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Visuelt- stopp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5E8AD663-A3A6-463E-AF99-9D2A432D7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09" t="15727" r="37738" b="13511"/>
          <a:stretch/>
        </p:blipFill>
        <p:spPr>
          <a:xfrm>
            <a:off x="7641770" y="162088"/>
            <a:ext cx="4432041" cy="67711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2421C7F-09B8-4EFD-A37F-CAFEDEB76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41" t="24652" r="26837" b="4218"/>
          <a:stretch/>
        </p:blipFill>
        <p:spPr>
          <a:xfrm>
            <a:off x="4261492" y="1893725"/>
            <a:ext cx="3331028" cy="48780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EECB73B-AF18-407F-B262-4168B7529C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01" t="33605" r="24464" b="12381"/>
          <a:stretch/>
        </p:blipFill>
        <p:spPr>
          <a:xfrm>
            <a:off x="118189" y="2323321"/>
            <a:ext cx="3967250" cy="41230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2958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A56D2A-4883-4BF6-95B9-6DD74623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Levende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76E9F4-C55F-44B2-B0F0-E45367EB1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D793F37-7047-4542-A2AF-C4AC66EE5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6" t="29796" r="11607" b="9931"/>
          <a:stretch/>
        </p:blipFill>
        <p:spPr>
          <a:xfrm>
            <a:off x="213050" y="2151987"/>
            <a:ext cx="10877752" cy="470601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4520FB0-CBCB-4F43-BACF-916758397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17" t="22971" r="20562" b="8689"/>
          <a:stretch/>
        </p:blipFill>
        <p:spPr>
          <a:xfrm>
            <a:off x="6532483" y="149290"/>
            <a:ext cx="3425485" cy="378156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962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6206FC-B3CA-4DE8-BC4F-309C5FAD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4" y="0"/>
            <a:ext cx="10515600" cy="1325563"/>
          </a:xfrm>
        </p:spPr>
        <p:txBody>
          <a:bodyPr/>
          <a:lstStyle/>
          <a:p>
            <a:r>
              <a:rPr lang="nb-NO" dirty="0"/>
              <a:t>Utradisjonelt og annerledes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C4A32862-486B-4A19-9D0B-64A80C2C7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31" t="9721" r="44612" b="2147"/>
          <a:stretch/>
        </p:blipFill>
        <p:spPr>
          <a:xfrm>
            <a:off x="4586385" y="1101196"/>
            <a:ext cx="3478762" cy="560694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FFC3275-591A-483A-8220-4FCCB23D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35" t="20272" r="27143" b="2091"/>
          <a:stretch/>
        </p:blipFill>
        <p:spPr>
          <a:xfrm>
            <a:off x="7963676" y="65881"/>
            <a:ext cx="4208107" cy="672623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6D37A84-1123-4FF0-AF68-79F5EE091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28" t="21250" r="30357" b="4489"/>
          <a:stretch/>
        </p:blipFill>
        <p:spPr>
          <a:xfrm>
            <a:off x="-276030" y="1742732"/>
            <a:ext cx="4963886" cy="50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3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5B3B3DB-DE44-4475-A25D-2881823A9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Oppsummert</a:t>
            </a:r>
            <a:b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6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Digitalt</a:t>
            </a:r>
            <a: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innhold</a:t>
            </a:r>
            <a: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fordi</a:t>
            </a:r>
            <a: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kirka</a:t>
            </a:r>
            <a: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skal</a:t>
            </a:r>
            <a: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være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der folk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forkynne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evangeliet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nye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måter</a:t>
            </a:r>
            <a:b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nå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flere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medlemsgrupper</a:t>
            </a:r>
            <a:b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skape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relasjon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øke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oppslutning</a:t>
            </a:r>
            <a:b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være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relevante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flere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måter</a:t>
            </a:r>
            <a:b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sette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ord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det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viktig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for folk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flere</a:t>
            </a:r>
            <a: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måter</a:t>
            </a:r>
            <a:br>
              <a:rPr lang="en-US" sz="2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2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58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47F4B-F753-4AA2-9951-C7D24853F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5" r="21125"/>
          <a:stretch/>
        </p:blipFill>
        <p:spPr>
          <a:xfrm>
            <a:off x="-9527" y="3725"/>
            <a:ext cx="5846165" cy="68505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221EE792-7FDF-4F8D-8B0F-635F0127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41" y="247122"/>
            <a:ext cx="4977976" cy="1454051"/>
          </a:xfrm>
        </p:spPr>
        <p:txBody>
          <a:bodyPr anchor="b">
            <a:normAutofit/>
          </a:bodyPr>
          <a:lstStyle/>
          <a:p>
            <a:r>
              <a:rPr lang="nb-NO" sz="3600" dirty="0">
                <a:solidFill>
                  <a:schemeClr val="tx2"/>
                </a:solidFill>
              </a:rPr>
              <a:t>Digital kirke 2021-2030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351376-42EE-407C-A223-02B5AE380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15756"/>
            <a:ext cx="4977578" cy="3639289"/>
          </a:xfrm>
        </p:spPr>
        <p:txBody>
          <a:bodyPr anchor="ctr">
            <a:noAutofit/>
          </a:bodyPr>
          <a:lstStyle/>
          <a:p>
            <a:r>
              <a:rPr lang="nb-NO" sz="3600" dirty="0">
                <a:solidFill>
                  <a:schemeClr val="tx2"/>
                </a:solidFill>
              </a:rPr>
              <a:t>Hvem skal lage innholdet?</a:t>
            </a:r>
          </a:p>
          <a:p>
            <a:r>
              <a:rPr lang="nb-NO" sz="3600" dirty="0">
                <a:solidFill>
                  <a:schemeClr val="tx2"/>
                </a:solidFill>
              </a:rPr>
              <a:t>Hvordan støtte de som bør synes?</a:t>
            </a:r>
          </a:p>
          <a:p>
            <a:r>
              <a:rPr lang="nb-NO" sz="3600" dirty="0">
                <a:solidFill>
                  <a:schemeClr val="tx2"/>
                </a:solidFill>
              </a:rPr>
              <a:t>Hvordan skape aksept for ulike virksomheter på ulike kanaler i lokalkirken?</a:t>
            </a:r>
          </a:p>
        </p:txBody>
      </p:sp>
    </p:spTree>
    <p:extLst>
      <p:ext uri="{BB962C8B-B14F-4D97-AF65-F5344CB8AC3E}">
        <p14:creationId xmlns:p14="http://schemas.microsoft.com/office/powerpoint/2010/main" val="189993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8C6D36D-9172-4370-A588-5CE0C55C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8" y="2023110"/>
            <a:ext cx="2924091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 err="1"/>
              <a:t>Dette</a:t>
            </a:r>
            <a:r>
              <a:rPr lang="en-US" sz="3100" dirty="0"/>
              <a:t> </a:t>
            </a:r>
            <a:r>
              <a:rPr lang="en-US" sz="3100" dirty="0" err="1"/>
              <a:t>skjer</a:t>
            </a:r>
            <a:r>
              <a:rPr lang="en-US" sz="3100" dirty="0"/>
              <a:t> </a:t>
            </a:r>
            <a:r>
              <a:rPr lang="en-US" sz="3100" dirty="0" err="1"/>
              <a:t>ikke</a:t>
            </a:r>
            <a:r>
              <a:rPr lang="en-US" sz="3100" dirty="0"/>
              <a:t> av seg </a:t>
            </a:r>
            <a:r>
              <a:rPr lang="en-US" sz="3100" dirty="0" err="1"/>
              <a:t>selv</a:t>
            </a:r>
            <a:r>
              <a:rPr lang="en-US" sz="3100" dirty="0"/>
              <a:t> </a:t>
            </a:r>
          </a:p>
          <a:p>
            <a:r>
              <a:rPr lang="en-US" sz="3100" dirty="0" err="1"/>
              <a:t>Krever</a:t>
            </a:r>
            <a:r>
              <a:rPr lang="en-US" sz="3100" dirty="0"/>
              <a:t> </a:t>
            </a:r>
            <a:r>
              <a:rPr lang="en-US" sz="3100" dirty="0" err="1"/>
              <a:t>ledelse</a:t>
            </a:r>
            <a:r>
              <a:rPr lang="en-US" sz="3100" dirty="0"/>
              <a:t> </a:t>
            </a:r>
            <a:r>
              <a:rPr lang="en-US" sz="3100" dirty="0" err="1"/>
              <a:t>og</a:t>
            </a:r>
            <a:r>
              <a:rPr lang="en-US" sz="3100" dirty="0"/>
              <a:t> </a:t>
            </a:r>
            <a:r>
              <a:rPr lang="en-US" sz="3100" dirty="0" err="1"/>
              <a:t>organisering</a:t>
            </a:r>
            <a:endParaRPr lang="en-US" sz="3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A1E76A0-4531-47FF-BE92-34F521D73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34" t="11490" r="26484" b="5533"/>
          <a:stretch/>
        </p:blipFill>
        <p:spPr>
          <a:xfrm>
            <a:off x="401702" y="371003"/>
            <a:ext cx="7989848" cy="6115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8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2F5602-6586-46E4-8645-2CDA442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34B85-DB0D-4010-A6A1-147F28D47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A37F909-5DB7-4120-972B-61607B02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320231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nb-NO" sz="4000">
                <a:solidFill>
                  <a:schemeClr val="tx2"/>
                </a:solidFill>
              </a:rPr>
              <a:t>To viktige spørsmål framover: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E5F4F0-80C0-49F3-84A2-453DE42F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915607" cy="2187829"/>
            <a:chOff x="-305" y="-1"/>
            <a:chExt cx="3832880" cy="287613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42FEDB6-5432-4162-8648-3827572AF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FE345E-092D-4A20-A43A-0F9258D96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313FCF-0EE7-4C6B-BAB3-EFC9451D3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9ECD02-BE1B-4347-8C2E-EEA690082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5B72C31A-6114-4443-BE40-25690EA27C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165018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828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6BFA73B-E1BD-4A91-B697-FFD8394E6352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Strategisk tankesett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F7AF9FC-B3BA-4CDE-8EE7-71FDEFD96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900313"/>
            <a:ext cx="10905066" cy="39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3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CEF963-E516-425F-80C8-AD54A4D0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466" y="991261"/>
            <a:ext cx="5754696" cy="1837349"/>
          </a:xfrm>
        </p:spPr>
        <p:txBody>
          <a:bodyPr anchor="b">
            <a:noAutofit/>
          </a:bodyPr>
          <a:lstStyle/>
          <a:p>
            <a:pPr algn="ctr"/>
            <a:r>
              <a:rPr lang="nb-NO" sz="3600" dirty="0">
                <a:solidFill>
                  <a:schemeClr val="tx2"/>
                </a:solidFill>
              </a:rPr>
              <a:t>Store muligheter til å påvirke</a:t>
            </a:r>
            <a:br>
              <a:rPr lang="nb-NO" sz="3600" dirty="0">
                <a:solidFill>
                  <a:schemeClr val="tx2"/>
                </a:solidFill>
              </a:rPr>
            </a:br>
            <a:br>
              <a:rPr lang="nb-NO" sz="3600" dirty="0">
                <a:solidFill>
                  <a:schemeClr val="tx2"/>
                </a:solidFill>
              </a:rPr>
            </a:br>
            <a:r>
              <a:rPr lang="nb-NO" sz="3600" dirty="0">
                <a:solidFill>
                  <a:schemeClr val="tx2"/>
                </a:solidFill>
              </a:rPr>
              <a:t>Vi må bruke tid på å finne ut og legge opp til: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7759A5-006C-4D40-8B72-7660ABB9F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954" y="2979336"/>
            <a:ext cx="5709721" cy="2430864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2"/>
                </a:solidFill>
              </a:rPr>
              <a:t>Hva ønsker vi at mottakeren skal sitte igjen med av inntrykk? 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2"/>
                </a:solidFill>
              </a:rPr>
              <a:t>Hva -konkret- ønsker vi at mottakeren skal gjøre i etterkant? 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2"/>
                </a:solidFill>
              </a:rPr>
              <a:t>Hva slags verdi ønsker vi å gi til mottakeren? </a:t>
            </a:r>
          </a:p>
        </p:txBody>
      </p:sp>
    </p:spTree>
    <p:extLst>
      <p:ext uri="{BB962C8B-B14F-4D97-AF65-F5344CB8AC3E}">
        <p14:creationId xmlns:p14="http://schemas.microsoft.com/office/powerpoint/2010/main" val="96095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E9DBAFA-44BC-456A-B4EE-E53298AED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Mål og verdier eksempel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10AFBC8-2950-4B92-8AEA-0597F7DEF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7887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62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5AC6D4F-D400-49DE-A3AA-A7A0539DEFC7}"/>
              </a:ext>
            </a:extLst>
          </p:cNvPr>
          <p:cNvSpPr/>
          <p:nvPr/>
        </p:nvSpPr>
        <p:spPr>
          <a:xfrm>
            <a:off x="864066" y="-418207"/>
            <a:ext cx="8263156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b-NO" sz="1200" b="0" i="0" u="none" strike="noStrike" baseline="0" dirty="0">
              <a:latin typeface="Calibri" panose="020F0502020204030204" pitchFamily="34" charset="0"/>
            </a:endParaRPr>
          </a:p>
          <a:p>
            <a:r>
              <a:rPr lang="nb-NO" sz="1200" b="0" i="0" u="none" strike="noStrike" baseline="0" dirty="0">
                <a:latin typeface="Calibri" panose="020F0502020204030204" pitchFamily="34" charset="0"/>
              </a:rPr>
              <a:t> </a:t>
            </a:r>
          </a:p>
          <a:p>
            <a:r>
              <a:rPr lang="nb-NO" dirty="0">
                <a:latin typeface="Calibri" panose="020F0502020204030204" pitchFamily="34" charset="0"/>
              </a:rPr>
              <a:t>Kjerneverdi: </a:t>
            </a:r>
            <a:r>
              <a:rPr lang="nb-NO" b="1" dirty="0">
                <a:latin typeface="Calibri" panose="020F0502020204030204" pitchFamily="34" charset="0"/>
              </a:rPr>
              <a:t>Fokus på kvalitet/kompetanse</a:t>
            </a:r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Konsekvens: Tilbud av høy kvalitet. Fokus på de forskjellige fagområdene. Vi må fornye oss ved kurs ol. Det er viktig å tilgang på utstyr som gjør at kvaliteten blir bra.</a:t>
            </a: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Kjerneverdi: </a:t>
            </a:r>
            <a:r>
              <a:rPr lang="nb-NO" b="1" dirty="0">
                <a:latin typeface="Calibri" panose="020F0502020204030204" pitchFamily="34" charset="0"/>
              </a:rPr>
              <a:t>Samfunnsorientert</a:t>
            </a:r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Konsekvens: Vi må holde oss oppdaterte og gjøre vårt tilbud relevant i forhold til det som skjer i samfunnet. Vi må samarbeide med aktuelle instanser/grupper –ha god dialog/kontakt med andre.</a:t>
            </a: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Kjerneverdi: </a:t>
            </a:r>
            <a:r>
              <a:rPr lang="nb-NO" b="1" dirty="0">
                <a:latin typeface="Calibri" panose="020F0502020204030204" pitchFamily="34" charset="0"/>
              </a:rPr>
              <a:t>Inkluderende/engasjert</a:t>
            </a:r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Konsekvens: Vi må tilrettelegge for ulike grupper. Formidle at alle er velkomne, og gjøre det med iver og glede! Synliggjøre grupper som ellers ikke blir sett. Få «alle grupper» inn i felles samlinger.</a:t>
            </a: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Kjerneverdi: </a:t>
            </a:r>
            <a:r>
              <a:rPr lang="nb-NO" b="1" dirty="0">
                <a:latin typeface="Calibri" panose="020F0502020204030204" pitchFamily="34" charset="0"/>
              </a:rPr>
              <a:t>Troverdig/</a:t>
            </a:r>
            <a:r>
              <a:rPr lang="nb-NO" b="1" dirty="0" err="1">
                <a:latin typeface="Calibri" panose="020F0502020204030204" pitchFamily="34" charset="0"/>
              </a:rPr>
              <a:t>Autensitet</a:t>
            </a:r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Konsekvens: Være tilgjengelig. «Do </a:t>
            </a:r>
            <a:r>
              <a:rPr lang="nb-NO" dirty="0" err="1">
                <a:latin typeface="Calibri" panose="020F0502020204030204" pitchFamily="34" charset="0"/>
              </a:rPr>
              <a:t>whatyoupreach</a:t>
            </a:r>
            <a:r>
              <a:rPr lang="nb-NO" dirty="0">
                <a:latin typeface="Calibri" panose="020F0502020204030204" pitchFamily="34" charset="0"/>
              </a:rPr>
              <a:t>». Løfte frem at tro er viktig, at folk er verdige. Vi må snakke sant om livet, alt vi legger ut trenger ikke være kult eller perfekt -livsnær.</a:t>
            </a: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Kjerneverdi: </a:t>
            </a:r>
            <a:r>
              <a:rPr lang="nb-NO" b="1" dirty="0">
                <a:latin typeface="Calibri" panose="020F0502020204030204" pitchFamily="34" charset="0"/>
              </a:rPr>
              <a:t>Tilhørighet</a:t>
            </a:r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Konsekvens: Lage egne saker. Skape engasjement ved å vise kjente fjes, lokaler, steder osv. Spre engasjement til grupper som har tilhørighet til oss. </a:t>
            </a:r>
          </a:p>
          <a:p>
            <a:r>
              <a:rPr lang="nb-NO" sz="4400" b="0" i="0" u="none" strike="noStrike" baseline="0" dirty="0">
                <a:latin typeface="Calibri" panose="020F0502020204030204" pitchFamily="34" charset="0"/>
              </a:rPr>
              <a:t>#</a:t>
            </a:r>
            <a:r>
              <a:rPr lang="nb-NO" sz="4400" b="0" i="0" u="none" strike="noStrike" baseline="0" dirty="0" err="1">
                <a:latin typeface="Calibri" panose="020F0502020204030204" pitchFamily="34" charset="0"/>
              </a:rPr>
              <a:t>øktoppslutning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8674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24A3792-BD85-4CE9-B906-CE45985F7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121"/>
            <a:ext cx="12192000" cy="541775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7783374-A0AE-493E-B4D5-E22D3CCFB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20120"/>
            <a:ext cx="6096000" cy="54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33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B68310E-B90E-40C7-B96E-6EAE3280B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589" y="-1520891"/>
            <a:ext cx="15559316" cy="87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210A2-7114-4A18-89D0-8E09EA4F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8" y="248582"/>
            <a:ext cx="10515600" cy="1325563"/>
          </a:xfrm>
        </p:spPr>
        <p:txBody>
          <a:bodyPr/>
          <a:lstStyle/>
          <a:p>
            <a:r>
              <a:rPr lang="nb-NO" dirty="0"/>
              <a:t>Berører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0743FE-1CE8-4A10-ADB2-0A5687E17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21" y="-405096"/>
            <a:ext cx="7930139" cy="4461442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BE437EA1-0041-4044-9DE2-A5248E5C2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1" t="12947" r="-241" b="9867"/>
          <a:stretch/>
        </p:blipFill>
        <p:spPr>
          <a:xfrm>
            <a:off x="0" y="3364900"/>
            <a:ext cx="7735712" cy="340607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F6B5374-C7B5-416D-9630-9A6801332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24" t="24653" r="16428" b="6530"/>
          <a:stretch/>
        </p:blipFill>
        <p:spPr>
          <a:xfrm>
            <a:off x="7367153" y="2138557"/>
            <a:ext cx="4711960" cy="47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46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1216</Words>
  <Application>Microsoft Office PowerPoint</Application>
  <PresentationFormat>Widescreen</PresentationFormat>
  <Paragraphs>91</Paragraphs>
  <Slides>19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Innhold i digital kirke</vt:lpstr>
      <vt:lpstr>To viktige spørsmål framover: </vt:lpstr>
      <vt:lpstr>PowerPoint-presentasjon</vt:lpstr>
      <vt:lpstr>Store muligheter til å påvirke  Vi må bruke tid på å finne ut og legge opp til:</vt:lpstr>
      <vt:lpstr>Mål og verdier eksempel</vt:lpstr>
      <vt:lpstr>PowerPoint-presentasjon</vt:lpstr>
      <vt:lpstr>PowerPoint-presentasjon</vt:lpstr>
      <vt:lpstr>PowerPoint-presentasjon</vt:lpstr>
      <vt:lpstr>Berører</vt:lpstr>
      <vt:lpstr>Overrasker </vt:lpstr>
      <vt:lpstr>Menneskene</vt:lpstr>
      <vt:lpstr>Dialog- lytt og lær</vt:lpstr>
      <vt:lpstr>Ekte</vt:lpstr>
      <vt:lpstr>Visuelt- stopp</vt:lpstr>
      <vt:lpstr>Levende</vt:lpstr>
      <vt:lpstr>Utradisjonelt og annerledes</vt:lpstr>
      <vt:lpstr>Oppsummert  Digitalt innhold fordi kirka skal: - være der folk er  - forkynne evangeliet på nye måter -nå flere medlemsgrupper -skape relasjon og øke oppslutning -være relevante på flere måter -sette ord på det som er viktig for folk på flere måter </vt:lpstr>
      <vt:lpstr>Digital kirke 2021-2030</vt:lpstr>
      <vt:lpstr>Dette skjer ikke av seg selv  Krever ledelse og organisering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Innhold i digital kirke</dc:title>
  <dc:creator>Karianne Hjørnevik Nes</dc:creator>
  <cp:lastModifiedBy>Karianne Hjørnevik Nes</cp:lastModifiedBy>
  <cp:revision>8</cp:revision>
  <dcterms:created xsi:type="dcterms:W3CDTF">2020-11-19T08:53:40Z</dcterms:created>
  <dcterms:modified xsi:type="dcterms:W3CDTF">2020-11-20T08:25:02Z</dcterms:modified>
</cp:coreProperties>
</file>